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72" r:id="rId5"/>
    <p:sldId id="277" r:id="rId6"/>
    <p:sldId id="258" r:id="rId7"/>
    <p:sldId id="260" r:id="rId8"/>
    <p:sldId id="264" r:id="rId9"/>
    <p:sldId id="265" r:id="rId10"/>
    <p:sldId id="267" r:id="rId11"/>
    <p:sldId id="270" r:id="rId12"/>
    <p:sldId id="268" r:id="rId13"/>
    <p:sldId id="261" r:id="rId14"/>
    <p:sldId id="263" r:id="rId15"/>
    <p:sldId id="275" r:id="rId16"/>
    <p:sldId id="269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mtClean="0"/>
              <a:t>마스터 제목 스타일 편집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FFB2E0A-6DE5-45D7-A1FD-34B7D84AF9BA}" type="datetimeFigureOut">
              <a:rPr lang="ko-KR" altLang="en-US" smtClean="0"/>
              <a:pPr/>
              <a:t>2010-12-08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11DDF52-56C9-40AD-9661-18554B32419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1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1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도로기하구조설계</a:t>
            </a:r>
            <a:endParaRPr lang="ko-KR" altLang="en-US" dirty="0"/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아우토반</a:t>
            </a:r>
            <a:r>
              <a:rPr lang="en-US" altLang="ko-KR" dirty="0" smtClean="0"/>
              <a:t>		</a:t>
            </a:r>
            <a:r>
              <a:rPr lang="ko-KR" altLang="en-US" dirty="0" smtClean="0"/>
              <a:t>김동수</a:t>
            </a:r>
            <a:r>
              <a:rPr lang="en-US" altLang="ko-KR" dirty="0" smtClean="0"/>
              <a:t>	20627433</a:t>
            </a:r>
          </a:p>
          <a:p>
            <a:r>
              <a:rPr lang="en-US" altLang="ko-KR" dirty="0" smtClean="0"/>
              <a:t>		</a:t>
            </a:r>
            <a:r>
              <a:rPr lang="ko-KR" altLang="en-US" dirty="0" smtClean="0"/>
              <a:t>김승일</a:t>
            </a:r>
            <a:r>
              <a:rPr lang="en-US" altLang="ko-KR" dirty="0" smtClean="0"/>
              <a:t>	20627488</a:t>
            </a:r>
          </a:p>
          <a:p>
            <a:r>
              <a:rPr lang="en-US" altLang="ko-KR" dirty="0" smtClean="0"/>
              <a:t>		</a:t>
            </a:r>
            <a:r>
              <a:rPr lang="ko-KR" altLang="en-US" dirty="0" smtClean="0"/>
              <a:t>이상재</a:t>
            </a:r>
            <a:r>
              <a:rPr lang="en-US" altLang="ko-KR" dirty="0" smtClean="0"/>
              <a:t>	20627792</a:t>
            </a:r>
          </a:p>
          <a:p>
            <a:r>
              <a:rPr lang="en-US" altLang="ko-KR" dirty="0" smtClean="0"/>
              <a:t>		</a:t>
            </a:r>
            <a:r>
              <a:rPr lang="ko-KR" altLang="en-US" dirty="0" smtClean="0"/>
              <a:t>전재문</a:t>
            </a:r>
            <a:r>
              <a:rPr lang="en-US" altLang="ko-KR" dirty="0" smtClean="0"/>
              <a:t>	20627912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 회전 반경</a:t>
            </a:r>
            <a:endParaRPr lang="ko-KR" altLang="en-US" dirty="0"/>
          </a:p>
        </p:txBody>
      </p:sp>
      <p:grpSp>
        <p:nvGrpSpPr>
          <p:cNvPr id="9" name="그룹 8"/>
          <p:cNvGrpSpPr/>
          <p:nvPr/>
        </p:nvGrpSpPr>
        <p:grpSpPr>
          <a:xfrm>
            <a:off x="1046907" y="3109665"/>
            <a:ext cx="6909469" cy="3631703"/>
            <a:chOff x="1262931" y="2060848"/>
            <a:chExt cx="6909469" cy="3631703"/>
          </a:xfrm>
        </p:grpSpPr>
        <p:pic>
          <p:nvPicPr>
            <p:cNvPr id="4" name="그림 3" descr="곡률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62931" y="2060848"/>
              <a:ext cx="6909469" cy="3631703"/>
            </a:xfrm>
            <a:prstGeom prst="rect">
              <a:avLst/>
            </a:prstGeom>
          </p:spPr>
        </p:pic>
        <p:sp>
          <p:nvSpPr>
            <p:cNvPr id="5" name="액자 4"/>
            <p:cNvSpPr/>
            <p:nvPr/>
          </p:nvSpPr>
          <p:spPr>
            <a:xfrm>
              <a:off x="4788024" y="2924944"/>
              <a:ext cx="2016224" cy="1944216"/>
            </a:xfrm>
            <a:prstGeom prst="frame">
              <a:avLst>
                <a:gd name="adj1" fmla="val 3237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76056" y="3028255"/>
              <a:ext cx="21602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ko-KR" dirty="0" smtClean="0"/>
            </a:p>
            <a:p>
              <a:r>
                <a:rPr lang="ko-KR" altLang="en-US" dirty="0" smtClean="0"/>
                <a:t>곡률반경 </a:t>
              </a:r>
              <a:r>
                <a:rPr lang="en-US" altLang="ko-KR" dirty="0" smtClean="0"/>
                <a:t> 28m</a:t>
              </a:r>
            </a:p>
            <a:p>
              <a:endParaRPr lang="ko-KR" altLang="en-US" dirty="0"/>
            </a:p>
          </p:txBody>
        </p:sp>
        <p:sp>
          <p:nvSpPr>
            <p:cNvPr id="7" name="액자 6"/>
            <p:cNvSpPr/>
            <p:nvPr/>
          </p:nvSpPr>
          <p:spPr>
            <a:xfrm>
              <a:off x="1547664" y="2708920"/>
              <a:ext cx="2762974" cy="2664296"/>
            </a:xfrm>
            <a:prstGeom prst="frame">
              <a:avLst>
                <a:gd name="adj1" fmla="val 3237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63688" y="3284984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/>
                <a:t>곡률반경 </a:t>
              </a:r>
              <a:r>
                <a:rPr lang="en-US" altLang="ko-KR" dirty="0" smtClean="0"/>
                <a:t> 72m</a:t>
              </a:r>
              <a:endParaRPr lang="ko-KR" altLang="en-US" dirty="0"/>
            </a:p>
          </p:txBody>
        </p:sp>
      </p:grpSp>
      <p:graphicFrame>
        <p:nvGraphicFramePr>
          <p:cNvPr id="11" name="내용 개체 틀 10"/>
          <p:cNvGraphicFramePr>
            <a:graphicFrameLocks noGrp="1"/>
          </p:cNvGraphicFramePr>
          <p:nvPr>
            <p:ph sz="quarter" idx="13"/>
          </p:nvPr>
        </p:nvGraphicFramePr>
        <p:xfrm>
          <a:off x="564084" y="1320552"/>
          <a:ext cx="7680324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319"/>
                <a:gridCol w="1153001"/>
                <a:gridCol w="1153001"/>
                <a:gridCol w="1153001"/>
                <a:gridCol w="1153001"/>
                <a:gridCol w="1153001"/>
              </a:tblGrid>
              <a:tr h="127784">
                <a:tc grid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교차로 곡선의 최소회전 반경</a:t>
                      </a:r>
                      <a:endParaRPr lang="ko-KR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5254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회전설계속도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en-US" altLang="ko-KR" sz="1600" dirty="0" err="1" smtClean="0"/>
                        <a:t>kph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50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60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/>
                        <a:t>최소회전반경</a:t>
                      </a:r>
                      <a:r>
                        <a:rPr lang="en-US" altLang="ko-KR" sz="1600" dirty="0" smtClean="0"/>
                        <a:t>(m)</a:t>
                      </a:r>
                      <a:endParaRPr lang="ko-KR" alt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10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24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46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76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111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130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적정회전반경</a:t>
                      </a:r>
                      <a:r>
                        <a:rPr lang="en-US" altLang="ko-KR" sz="1600" dirty="0" smtClean="0"/>
                        <a:t>(m)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25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45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75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111</a:t>
                      </a:r>
                      <a:endParaRPr lang="ko-KR" altLang="en-US" sz="160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 smtClean="0"/>
                        <a:t>평균주행속도</a:t>
                      </a:r>
                      <a:r>
                        <a:rPr lang="en-US" altLang="ko-KR" sz="1600" dirty="0" smtClean="0"/>
                        <a:t>(</a:t>
                      </a:r>
                      <a:r>
                        <a:rPr lang="en-US" altLang="ko-KR" sz="1600" dirty="0" err="1" smtClean="0"/>
                        <a:t>kph</a:t>
                      </a:r>
                      <a:r>
                        <a:rPr lang="en-US" altLang="ko-KR" sz="1600" dirty="0" smtClean="0"/>
                        <a:t>)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12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27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35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43</a:t>
                      </a:r>
                      <a:endParaRPr lang="ko-KR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51</a:t>
                      </a:r>
                      <a:endParaRPr lang="ko-KR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액자 11"/>
          <p:cNvSpPr/>
          <p:nvPr/>
        </p:nvSpPr>
        <p:spPr>
          <a:xfrm>
            <a:off x="3635896" y="1628800"/>
            <a:ext cx="1152128" cy="1368152"/>
          </a:xfrm>
          <a:prstGeom prst="frame">
            <a:avLst>
              <a:gd name="adj1" fmla="val 257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 차량과 보행자를 안전하고 질서 있게 이동시킬 목적으로 </a:t>
            </a:r>
            <a:r>
              <a:rPr lang="ko-KR" altLang="en-US" sz="2000" dirty="0" err="1" smtClean="0"/>
              <a:t>교통섬을</a:t>
            </a:r>
            <a:r>
              <a:rPr lang="ko-KR" altLang="en-US" sz="2000" dirty="0" smtClean="0"/>
              <a:t> 이용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상충하는 </a:t>
            </a:r>
            <a:r>
              <a:rPr lang="ko-KR" altLang="en-US" sz="2000" dirty="0" err="1" smtClean="0"/>
              <a:t>교통류를</a:t>
            </a:r>
            <a:r>
              <a:rPr lang="ko-KR" altLang="en-US" sz="2000" dirty="0" smtClean="0"/>
              <a:t> 분리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 </a:t>
            </a:r>
            <a:r>
              <a:rPr lang="ko-KR" altLang="en-US" dirty="0" err="1" smtClean="0"/>
              <a:t>도류화</a:t>
            </a:r>
            <a:endParaRPr lang="ko-KR" altLang="en-US" dirty="0"/>
          </a:p>
        </p:txBody>
      </p:sp>
      <p:pic>
        <p:nvPicPr>
          <p:cNvPr id="5" name="그림 4" descr="교통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492896"/>
            <a:ext cx="6305550" cy="4029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251520" y="1463040"/>
            <a:ext cx="8712968" cy="47244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교차로 내에서 교통의 흐름에 영향을 최소화 하면서 보행자의 안전 고려</a:t>
            </a:r>
            <a:r>
              <a:rPr lang="en-US" altLang="ko-KR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 보행자의 보행 속도가 통상 </a:t>
            </a:r>
            <a:r>
              <a:rPr lang="en-US" altLang="ko-KR" sz="2000" dirty="0" smtClean="0"/>
              <a:t>1.2m/sec </a:t>
            </a:r>
            <a:r>
              <a:rPr lang="ko-KR" altLang="en-US" sz="2000" dirty="0" smtClean="0"/>
              <a:t>임을 고려하여 보행자들이 최단거리로 횡단할 수 있는 횡단보도 설치</a:t>
            </a:r>
            <a:r>
              <a:rPr lang="en-US" altLang="ko-KR" sz="2000" dirty="0" smtClean="0"/>
              <a:t>.</a:t>
            </a:r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 보행자 시설</a:t>
            </a:r>
            <a:endParaRPr lang="ko-KR" altLang="en-US" dirty="0"/>
          </a:p>
        </p:txBody>
      </p:sp>
      <p:pic>
        <p:nvPicPr>
          <p:cNvPr id="4" name="그림 3" descr="교통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712293"/>
            <a:ext cx="6305550" cy="4029075"/>
          </a:xfrm>
          <a:prstGeom prst="rect">
            <a:avLst/>
          </a:prstGeom>
        </p:spPr>
      </p:pic>
      <p:grpSp>
        <p:nvGrpSpPr>
          <p:cNvPr id="8" name="그룹 7"/>
          <p:cNvGrpSpPr/>
          <p:nvPr/>
        </p:nvGrpSpPr>
        <p:grpSpPr>
          <a:xfrm>
            <a:off x="3203848" y="4221088"/>
            <a:ext cx="3629203" cy="2636911"/>
            <a:chOff x="3203848" y="4221088"/>
            <a:chExt cx="3629203" cy="2636911"/>
          </a:xfrm>
        </p:grpSpPr>
        <p:pic>
          <p:nvPicPr>
            <p:cNvPr id="5" name="그림 4" descr="횡단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3848" y="4365104"/>
              <a:ext cx="1555373" cy="1368152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pic>
          <p:nvPicPr>
            <p:cNvPr id="6" name="그림 5" descr="횡단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04048" y="4221088"/>
              <a:ext cx="1829003" cy="1512168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  <p:pic>
          <p:nvPicPr>
            <p:cNvPr id="7" name="그림 6" descr="횡단3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51920" y="5517232"/>
              <a:ext cx="1763468" cy="1340767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곡률1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86008"/>
            <a:ext cx="8136904" cy="5111344"/>
          </a:xfr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 설계 교차로의 상충</a:t>
            </a:r>
            <a:endParaRPr lang="ko-KR" altLang="en-US" dirty="0"/>
          </a:p>
        </p:txBody>
      </p:sp>
      <p:grpSp>
        <p:nvGrpSpPr>
          <p:cNvPr id="70" name="그룹 69"/>
          <p:cNvGrpSpPr/>
          <p:nvPr/>
        </p:nvGrpSpPr>
        <p:grpSpPr>
          <a:xfrm>
            <a:off x="1331640" y="4005064"/>
            <a:ext cx="5760640" cy="2304256"/>
            <a:chOff x="1259632" y="3789040"/>
            <a:chExt cx="5760640" cy="2304256"/>
          </a:xfrm>
        </p:grpSpPr>
        <p:cxnSp>
          <p:nvCxnSpPr>
            <p:cNvPr id="12" name="직선 화살표 연결선 11"/>
            <p:cNvCxnSpPr/>
            <p:nvPr/>
          </p:nvCxnSpPr>
          <p:spPr>
            <a:xfrm rot="10800000" flipV="1">
              <a:off x="1259632" y="5229200"/>
              <a:ext cx="5760640" cy="864096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rot="10800000">
              <a:off x="6005810" y="5013176"/>
              <a:ext cx="936104" cy="0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rot="10800000">
              <a:off x="5364088" y="4646786"/>
              <a:ext cx="648072" cy="360040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화살표 연결선 25"/>
            <p:cNvCxnSpPr/>
            <p:nvPr/>
          </p:nvCxnSpPr>
          <p:spPr>
            <a:xfrm rot="16200000" flipV="1">
              <a:off x="4650358" y="3933056"/>
              <a:ext cx="864096" cy="576064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그룹 70"/>
          <p:cNvGrpSpPr/>
          <p:nvPr/>
        </p:nvGrpSpPr>
        <p:grpSpPr>
          <a:xfrm>
            <a:off x="3059832" y="4149080"/>
            <a:ext cx="4176464" cy="2331966"/>
            <a:chOff x="2987824" y="3933056"/>
            <a:chExt cx="4176464" cy="2331966"/>
          </a:xfrm>
        </p:grpSpPr>
        <p:cxnSp>
          <p:nvCxnSpPr>
            <p:cNvPr id="6" name="직선 화살표 연결선 5"/>
            <p:cNvCxnSpPr/>
            <p:nvPr/>
          </p:nvCxnSpPr>
          <p:spPr>
            <a:xfrm flipV="1">
              <a:off x="3059832" y="5733256"/>
              <a:ext cx="4104456" cy="53176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 flipV="1">
              <a:off x="2987824" y="5805264"/>
              <a:ext cx="1656184" cy="28803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 rot="5400000" flipH="1" flipV="1">
              <a:off x="4385630" y="5049180"/>
              <a:ext cx="1014462" cy="51040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화살표 연결선 32"/>
            <p:cNvCxnSpPr/>
            <p:nvPr/>
          </p:nvCxnSpPr>
          <p:spPr>
            <a:xfrm rot="16200000" flipV="1">
              <a:off x="4457638" y="4119426"/>
              <a:ext cx="870446" cy="49770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그룹 68"/>
          <p:cNvGrpSpPr/>
          <p:nvPr/>
        </p:nvGrpSpPr>
        <p:grpSpPr>
          <a:xfrm>
            <a:off x="1331640" y="2204864"/>
            <a:ext cx="5819948" cy="3816424"/>
            <a:chOff x="1259632" y="1988840"/>
            <a:chExt cx="5819948" cy="3816424"/>
          </a:xfrm>
        </p:grpSpPr>
        <p:cxnSp>
          <p:nvCxnSpPr>
            <p:cNvPr id="35" name="직선 연결선 34"/>
            <p:cNvCxnSpPr/>
            <p:nvPr/>
          </p:nvCxnSpPr>
          <p:spPr>
            <a:xfrm rot="16200000" flipH="1">
              <a:off x="4139952" y="4293096"/>
              <a:ext cx="1296144" cy="720080"/>
            </a:xfrm>
            <a:prstGeom prst="line">
              <a:avLst/>
            </a:prstGeom>
            <a:ln w="2857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/>
            <p:nvPr/>
          </p:nvCxnSpPr>
          <p:spPr>
            <a:xfrm>
              <a:off x="5141714" y="5294858"/>
              <a:ext cx="1080120" cy="288032"/>
            </a:xfrm>
            <a:prstGeom prst="line">
              <a:avLst/>
            </a:prstGeom>
            <a:ln w="2857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화살표 연결선 40"/>
            <p:cNvCxnSpPr/>
            <p:nvPr/>
          </p:nvCxnSpPr>
          <p:spPr>
            <a:xfrm flipV="1">
              <a:off x="6215484" y="5504532"/>
              <a:ext cx="864096" cy="72008"/>
            </a:xfrm>
            <a:prstGeom prst="straightConnector1">
              <a:avLst/>
            </a:prstGeom>
            <a:ln w="28575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연결선 59"/>
            <p:cNvCxnSpPr/>
            <p:nvPr/>
          </p:nvCxnSpPr>
          <p:spPr>
            <a:xfrm rot="5400000">
              <a:off x="3455876" y="2456892"/>
              <a:ext cx="1152128" cy="216024"/>
            </a:xfrm>
            <a:prstGeom prst="line">
              <a:avLst/>
            </a:prstGeom>
            <a:ln w="2857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직선 연결선 61"/>
            <p:cNvCxnSpPr/>
            <p:nvPr/>
          </p:nvCxnSpPr>
          <p:spPr>
            <a:xfrm rot="5400000">
              <a:off x="2843808" y="3501008"/>
              <a:ext cx="1440160" cy="720080"/>
            </a:xfrm>
            <a:prstGeom prst="line">
              <a:avLst/>
            </a:prstGeom>
            <a:ln w="2857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직선 연결선 63"/>
            <p:cNvCxnSpPr/>
            <p:nvPr/>
          </p:nvCxnSpPr>
          <p:spPr>
            <a:xfrm rot="5400000">
              <a:off x="2159732" y="4617132"/>
              <a:ext cx="1080120" cy="1008112"/>
            </a:xfrm>
            <a:prstGeom prst="line">
              <a:avLst/>
            </a:prstGeom>
            <a:ln w="28575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화살표 연결선 65"/>
            <p:cNvCxnSpPr/>
            <p:nvPr/>
          </p:nvCxnSpPr>
          <p:spPr>
            <a:xfrm rot="10800000" flipV="1">
              <a:off x="1259632" y="5661248"/>
              <a:ext cx="936104" cy="144016"/>
            </a:xfrm>
            <a:prstGeom prst="straightConnector1">
              <a:avLst/>
            </a:prstGeom>
            <a:ln w="28575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TextBox 71"/>
          <p:cNvSpPr txBox="1"/>
          <p:nvPr/>
        </p:nvSpPr>
        <p:spPr>
          <a:xfrm>
            <a:off x="5004048" y="2420888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 각 차로의 진행방향을 결정시켜 상충지점을 최소화 함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smtClean="0"/>
              <a:t>교통간의 교차 상충 </a:t>
            </a:r>
            <a:r>
              <a:rPr lang="en-US" altLang="ko-KR" dirty="0" smtClean="0"/>
              <a:t>: 3</a:t>
            </a:r>
            <a:r>
              <a:rPr lang="ko-KR" altLang="en-US" dirty="0" smtClean="0"/>
              <a:t>지점</a:t>
            </a:r>
            <a:endParaRPr lang="en-US" altLang="ko-KR" dirty="0" smtClean="0"/>
          </a:p>
          <a:p>
            <a:r>
              <a:rPr lang="ko-KR" altLang="en-US" dirty="0" err="1" smtClean="0"/>
              <a:t>교통류와</a:t>
            </a:r>
            <a:r>
              <a:rPr lang="ko-KR" altLang="en-US" dirty="0" smtClean="0"/>
              <a:t> 보행자간의 상충 </a:t>
            </a:r>
            <a:r>
              <a:rPr lang="en-US" altLang="ko-KR" dirty="0" smtClean="0"/>
              <a:t>: 7</a:t>
            </a:r>
            <a:r>
              <a:rPr lang="ko-KR" altLang="en-US" dirty="0" smtClean="0"/>
              <a:t>지점</a:t>
            </a:r>
            <a:endParaRPr lang="ko-KR" altLang="en-US" dirty="0"/>
          </a:p>
        </p:txBody>
      </p:sp>
      <p:grpSp>
        <p:nvGrpSpPr>
          <p:cNvPr id="40" name="그룹 39"/>
          <p:cNvGrpSpPr/>
          <p:nvPr/>
        </p:nvGrpSpPr>
        <p:grpSpPr>
          <a:xfrm>
            <a:off x="3131840" y="4365104"/>
            <a:ext cx="2664296" cy="2088232"/>
            <a:chOff x="3131840" y="4365104"/>
            <a:chExt cx="2664296" cy="2088232"/>
          </a:xfrm>
        </p:grpSpPr>
        <p:sp>
          <p:nvSpPr>
            <p:cNvPr id="73" name="폭발 1 72"/>
            <p:cNvSpPr/>
            <p:nvPr/>
          </p:nvSpPr>
          <p:spPr>
            <a:xfrm>
              <a:off x="4716016" y="5661248"/>
              <a:ext cx="216024" cy="216024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폭발 1 73"/>
            <p:cNvSpPr/>
            <p:nvPr/>
          </p:nvSpPr>
          <p:spPr>
            <a:xfrm>
              <a:off x="4978648" y="5169892"/>
              <a:ext cx="216024" cy="216024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폭발 1 74"/>
            <p:cNvSpPr/>
            <p:nvPr/>
          </p:nvSpPr>
          <p:spPr>
            <a:xfrm>
              <a:off x="5580112" y="5517232"/>
              <a:ext cx="216024" cy="216024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폭발 1 26"/>
            <p:cNvSpPr/>
            <p:nvPr/>
          </p:nvSpPr>
          <p:spPr>
            <a:xfrm>
              <a:off x="3923928" y="5805264"/>
              <a:ext cx="216024" cy="216024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폭발 1 29"/>
            <p:cNvSpPr/>
            <p:nvPr/>
          </p:nvSpPr>
          <p:spPr>
            <a:xfrm>
              <a:off x="3923928" y="6021288"/>
              <a:ext cx="216024" cy="216024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폭발 1 30"/>
            <p:cNvSpPr/>
            <p:nvPr/>
          </p:nvSpPr>
          <p:spPr>
            <a:xfrm>
              <a:off x="3923928" y="6237312"/>
              <a:ext cx="216024" cy="216024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폭발 1 31"/>
            <p:cNvSpPr/>
            <p:nvPr/>
          </p:nvSpPr>
          <p:spPr>
            <a:xfrm>
              <a:off x="4644008" y="4581128"/>
              <a:ext cx="216024" cy="216024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폭발 1 33"/>
            <p:cNvSpPr/>
            <p:nvPr/>
          </p:nvSpPr>
          <p:spPr>
            <a:xfrm>
              <a:off x="4860032" y="4496420"/>
              <a:ext cx="216024" cy="216024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폭발 1 35"/>
            <p:cNvSpPr/>
            <p:nvPr/>
          </p:nvSpPr>
          <p:spPr>
            <a:xfrm>
              <a:off x="5063356" y="4365104"/>
              <a:ext cx="216024" cy="216024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폭발 1 37"/>
            <p:cNvSpPr/>
            <p:nvPr/>
          </p:nvSpPr>
          <p:spPr>
            <a:xfrm>
              <a:off x="3131840" y="4725144"/>
              <a:ext cx="216024" cy="216024"/>
            </a:xfrm>
            <a:prstGeom prst="irregularSeal1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79512" y="1340768"/>
            <a:ext cx="8784976" cy="5328592"/>
          </a:xfrm>
          <a:prstGeom prst="rect">
            <a:avLst/>
          </a:prstGeom>
          <a:solidFill>
            <a:srgbClr val="F8F8F8"/>
          </a:solidFill>
          <a:ln>
            <a:solidFill>
              <a:srgbClr val="F8F8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 평면 교차로 설계 결과</a:t>
            </a:r>
            <a:endParaRPr lang="ko-KR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784975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79512" y="1340768"/>
            <a:ext cx="8784976" cy="5328592"/>
          </a:xfrm>
          <a:prstGeom prst="rect">
            <a:avLst/>
          </a:prstGeom>
          <a:solidFill>
            <a:srgbClr val="F8F8F8"/>
          </a:solidFill>
          <a:ln>
            <a:solidFill>
              <a:srgbClr val="F8F8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 평면 교차로 설계 결과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78497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 anchor="ctr">
            <a:normAutofit/>
          </a:bodyPr>
          <a:lstStyle/>
          <a:p>
            <a:pPr algn="ctr"/>
            <a:r>
              <a:rPr lang="en-US" altLang="ko-KR" sz="11500" dirty="0" smtClean="0"/>
              <a:t>Thank you~</a:t>
            </a:r>
            <a:endParaRPr lang="ko-KR" altLang="en-US" sz="115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현재 교차로의 문제점</a:t>
            </a:r>
            <a:endParaRPr lang="en-US" altLang="ko-KR" sz="20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000" dirty="0" smtClean="0"/>
              <a:t>현 교차로에서 발생할 수 있는 문제점</a:t>
            </a:r>
            <a:endParaRPr lang="en-US" altLang="ko-KR" sz="20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000" dirty="0" smtClean="0"/>
              <a:t>현 교차로 도면</a:t>
            </a: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교차로 </a:t>
            </a:r>
            <a:r>
              <a:rPr lang="ko-KR" altLang="en-US" sz="2000" dirty="0" err="1" smtClean="0"/>
              <a:t>설계시</a:t>
            </a:r>
            <a:r>
              <a:rPr lang="ko-KR" altLang="en-US" sz="2000" dirty="0" smtClean="0"/>
              <a:t> 고려사항</a:t>
            </a:r>
            <a:endParaRPr lang="en-US" altLang="ko-KR" sz="20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000" dirty="0" err="1" smtClean="0"/>
              <a:t>시거</a:t>
            </a:r>
            <a:endParaRPr lang="en-US" altLang="ko-KR" sz="20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000" dirty="0" smtClean="0"/>
              <a:t>회전반경</a:t>
            </a:r>
            <a:endParaRPr lang="en-US" altLang="ko-KR" sz="20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000" dirty="0" err="1" smtClean="0"/>
              <a:t>도류화</a:t>
            </a:r>
            <a:endParaRPr lang="en-US" altLang="ko-KR" sz="20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000" dirty="0" smtClean="0"/>
              <a:t>보행자시설</a:t>
            </a:r>
            <a:endParaRPr lang="en-US" altLang="ko-KR" sz="20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sz="2000" dirty="0" smtClean="0"/>
              <a:t>교차로 상충</a:t>
            </a: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교차로 개선 설계도면</a:t>
            </a:r>
            <a:endParaRPr lang="en-US" altLang="ko-KR" sz="2000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- </a:t>
            </a:r>
            <a:r>
              <a:rPr lang="ko-KR" altLang="en-US" dirty="0" smtClean="0"/>
              <a:t>목</a:t>
            </a:r>
            <a:r>
              <a:rPr lang="en-US" altLang="ko-KR" dirty="0" smtClean="0"/>
              <a:t> </a:t>
            </a:r>
            <a:r>
              <a:rPr lang="ko-KR" altLang="en-US" dirty="0" smtClean="0"/>
              <a:t>차 </a:t>
            </a:r>
            <a:r>
              <a:rPr lang="en-US" altLang="ko-KR" dirty="0" smtClean="0"/>
              <a:t>-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내용 개체 틀 11" descr="위성.jpg"/>
          <p:cNvPicPr preferRelativeResize="0">
            <a:picLocks noGrp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211960" y="2996952"/>
            <a:ext cx="4320000" cy="3600000"/>
          </a:xfrm>
        </p:spPr>
      </p:pic>
      <p:pic>
        <p:nvPicPr>
          <p:cNvPr id="11" name="내용 개체 틀 10" descr="2010-12-07 15.07.25.jpg"/>
          <p:cNvPicPr preferRelativeResize="0">
            <a:picLocks noGrp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539552" y="1268760"/>
            <a:ext cx="4320000" cy="3600000"/>
          </a:xfr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현 교차로 문제점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 교차로 내의 넓은 면적에 비해 도로 </a:t>
            </a:r>
            <a:r>
              <a:rPr lang="ko-KR" altLang="en-US" sz="2000" dirty="0" err="1" smtClean="0"/>
              <a:t>사용성이</a:t>
            </a:r>
            <a:r>
              <a:rPr lang="ko-KR" altLang="en-US" sz="2000" dirty="0" smtClean="0"/>
              <a:t> 떨어진다</a:t>
            </a:r>
            <a:r>
              <a:rPr lang="en-US" altLang="ko-KR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en-US" altLang="ko-KR" sz="2000" dirty="0" smtClean="0"/>
              <a:t> </a:t>
            </a:r>
            <a:r>
              <a:rPr lang="ko-KR" altLang="en-US" sz="2000" dirty="0" smtClean="0"/>
              <a:t>좌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우회전에 대한 유도선이 없어 차량의 방향전환에 혼동을 준다</a:t>
            </a:r>
            <a:r>
              <a:rPr lang="en-US" altLang="ko-KR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산업협력단</a:t>
            </a:r>
            <a:r>
              <a:rPr lang="ko-KR" altLang="en-US" sz="2000" dirty="0" smtClean="0"/>
              <a:t> 주차장 진입 차량으로 인해 통행에 영향을 줄 수 있다</a:t>
            </a:r>
            <a:r>
              <a:rPr lang="en-US" altLang="ko-KR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 횡단보도가 멀리 있어 학생들의 무단횡단이 야기된다</a:t>
            </a:r>
            <a:r>
              <a:rPr lang="en-US" altLang="ko-KR" sz="2000" dirty="0" smtClean="0"/>
              <a:t>.</a:t>
            </a:r>
          </a:p>
          <a:p>
            <a:endParaRPr lang="en-US" altLang="ko-KR" sz="2000" dirty="0" smtClean="0"/>
          </a:p>
          <a:p>
            <a:endParaRPr lang="en-US" altLang="ko-KR" sz="2000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현 교차로 문제점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 preferRelativeResize="0"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4320000" cy="3600000"/>
          </a:xfr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현 교차로 문제점</a:t>
            </a:r>
            <a:endParaRPr lang="ko-KR" altLang="en-US" dirty="0"/>
          </a:p>
        </p:txBody>
      </p:sp>
      <p:pic>
        <p:nvPicPr>
          <p:cNvPr id="5" name="그림 4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996952"/>
            <a:ext cx="4320000" cy="36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88024" y="155679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☜ 보행자의 무단횡단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57332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dirty="0" smtClean="0"/>
              <a:t>차량의 불안전한 좌회전 ☞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7448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 현 교차로 설계도면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23528" y="1412776"/>
            <a:ext cx="8424936" cy="5040560"/>
          </a:xfrm>
          <a:prstGeom prst="rect">
            <a:avLst/>
          </a:prstGeom>
          <a:solidFill>
            <a:srgbClr val="F8F8F8"/>
          </a:solidFill>
          <a:ln>
            <a:solidFill>
              <a:srgbClr val="F8F8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383" y="1426631"/>
            <a:ext cx="8424936" cy="505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상충지점 수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상충의 면적을 최소화</a:t>
            </a:r>
            <a:r>
              <a:rPr lang="en-US" altLang="ko-KR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가장 타당한 교차 방법을 사용</a:t>
            </a:r>
            <a:r>
              <a:rPr lang="en-US" altLang="ko-KR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회전교통 경로 설치</a:t>
            </a:r>
            <a:r>
              <a:rPr lang="en-US" altLang="ko-KR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복잡한 합류와 분류를 피함</a:t>
            </a:r>
            <a:r>
              <a:rPr lang="en-US" altLang="ko-KR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연속된 상충 점을 격리</a:t>
            </a:r>
            <a:r>
              <a:rPr lang="en-US" altLang="ko-KR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교통량이 많고 빠른 교통 류의 우선권을 줄 것</a:t>
            </a:r>
            <a:r>
              <a:rPr lang="en-US" altLang="ko-KR" sz="2000" dirty="0" smtClean="0"/>
              <a:t>.</a:t>
            </a:r>
          </a:p>
          <a:p>
            <a:endParaRPr lang="en-US" altLang="ko-KR" sz="2000" dirty="0" smtClean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평면교차 설계 시 고려요소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8252022" cy="4724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상대속도를 줄일 것</a:t>
            </a:r>
            <a:r>
              <a:rPr lang="en-US" altLang="ko-KR" sz="2000" dirty="0" smtClean="0"/>
              <a:t>.</a:t>
            </a:r>
          </a:p>
          <a:p>
            <a:pPr algn="r"/>
            <a:r>
              <a:rPr lang="en-US" altLang="ko-KR" sz="2000" dirty="0" smtClean="0"/>
              <a:t>&lt;</a:t>
            </a:r>
            <a:r>
              <a:rPr lang="ko-KR" altLang="en-US" sz="2000" dirty="0" err="1" smtClean="0"/>
              <a:t>교차로내</a:t>
            </a:r>
            <a:r>
              <a:rPr lang="ko-KR" altLang="en-US" sz="2000" dirty="0" smtClean="0"/>
              <a:t> 운행속도가 낮으므로 상대속도를 줄일 필요 없다</a:t>
            </a:r>
            <a:r>
              <a:rPr lang="en-US" altLang="ko-KR" sz="2000" dirty="0" smtClean="0"/>
              <a:t>.&gt;</a:t>
            </a:r>
          </a:p>
          <a:p>
            <a:pPr algn="r"/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설계와 교통통제 조화시킬 것</a:t>
            </a:r>
            <a:r>
              <a:rPr lang="en-US" altLang="ko-KR" sz="2000" dirty="0" smtClean="0"/>
              <a:t>. </a:t>
            </a:r>
          </a:p>
          <a:p>
            <a:pPr algn="r"/>
            <a:r>
              <a:rPr lang="en-US" altLang="ko-KR" sz="2000" dirty="0" smtClean="0"/>
              <a:t>&lt;</a:t>
            </a:r>
            <a:r>
              <a:rPr lang="ko-KR" altLang="en-US" sz="2000" dirty="0" smtClean="0"/>
              <a:t>낮은 상대속도를 유지하는 교차로는 많은 교통통제설비 불필요</a:t>
            </a:r>
            <a:r>
              <a:rPr lang="en-US" altLang="ko-KR" sz="2000" dirty="0" smtClean="0"/>
              <a:t>.&gt;</a:t>
            </a:r>
          </a:p>
          <a:p>
            <a:pPr algn="r"/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이질 </a:t>
            </a:r>
            <a:r>
              <a:rPr lang="ko-KR" altLang="en-US" sz="2000" dirty="0" err="1" smtClean="0"/>
              <a:t>교통류를</a:t>
            </a:r>
            <a:r>
              <a:rPr lang="ko-KR" altLang="en-US" sz="2000" dirty="0" smtClean="0"/>
              <a:t> 분리시킬 것</a:t>
            </a:r>
            <a:r>
              <a:rPr lang="en-US" altLang="ko-KR" sz="2000" dirty="0" smtClean="0"/>
              <a:t>.</a:t>
            </a:r>
          </a:p>
          <a:p>
            <a:pPr algn="r"/>
            <a:r>
              <a:rPr lang="en-US" altLang="ko-KR" sz="2000" dirty="0" smtClean="0"/>
              <a:t> &lt;</a:t>
            </a:r>
            <a:r>
              <a:rPr lang="ko-KR" altLang="en-US" sz="2000" dirty="0" smtClean="0"/>
              <a:t>교내에는 일반차량이 많으므로 </a:t>
            </a:r>
            <a:r>
              <a:rPr lang="ko-KR" altLang="en-US" sz="2000" dirty="0" err="1" smtClean="0"/>
              <a:t>전용차로가</a:t>
            </a:r>
            <a:r>
              <a:rPr lang="ko-KR" altLang="en-US" sz="2000" dirty="0" smtClean="0"/>
              <a:t> 불필요</a:t>
            </a:r>
            <a:r>
              <a:rPr lang="en-US" altLang="ko-KR" sz="2000" dirty="0" smtClean="0"/>
              <a:t>.&gt;</a:t>
            </a:r>
            <a:endParaRPr lang="ko-KR" altLang="en-US" sz="2000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고려하지 않은 사항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ko-KR" altLang="en-US" dirty="0" smtClean="0"/>
              <a:t> 교차로의 </a:t>
            </a:r>
            <a:r>
              <a:rPr lang="ko-KR" altLang="en-US" dirty="0" err="1" smtClean="0"/>
              <a:t>시거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sz="quarter" idx="13"/>
          </p:nvPr>
        </p:nvSpPr>
        <p:spPr>
          <a:xfrm>
            <a:off x="352426" y="1268760"/>
            <a:ext cx="8396038" cy="518457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2000" dirty="0" err="1" smtClean="0"/>
              <a:t>시거</a:t>
            </a:r>
            <a:r>
              <a:rPr lang="ko-KR" altLang="en-US" sz="2000" dirty="0" smtClean="0"/>
              <a:t> 산정 </a:t>
            </a:r>
            <a:r>
              <a:rPr lang="en-US" altLang="ko-KR" sz="2000" dirty="0" smtClean="0"/>
              <a:t>:</a:t>
            </a:r>
            <a:r>
              <a:rPr lang="ko-KR" altLang="en-US" sz="2000" dirty="0" smtClean="0"/>
              <a:t> 모든 자동차의 운전자가 타 자동차의 위치 및 속도를 파악할 수 있도록 충분한 </a:t>
            </a:r>
            <a:r>
              <a:rPr lang="ko-KR" altLang="en-US" sz="2000" dirty="0" err="1" smtClean="0"/>
              <a:t>시거</a:t>
            </a:r>
            <a:r>
              <a:rPr lang="ko-KR" altLang="en-US" sz="2000" dirty="0" smtClean="0"/>
              <a:t> 확보</a:t>
            </a:r>
            <a:r>
              <a:rPr lang="en-US" altLang="ko-KR" sz="2000" dirty="0" smtClean="0"/>
              <a:t>.</a:t>
            </a:r>
            <a:r>
              <a:rPr lang="ko-KR" altLang="en-US" sz="2000" dirty="0" smtClean="0"/>
              <a:t> </a:t>
            </a: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 </a:t>
            </a:r>
            <a:r>
              <a:rPr lang="ko-KR" altLang="en-US" sz="2000" dirty="0" err="1" smtClean="0"/>
              <a:t>비신호</a:t>
            </a:r>
            <a:r>
              <a:rPr lang="ko-KR" altLang="en-US" sz="2000" dirty="0" smtClean="0"/>
              <a:t> 교차로에서 운전자가 불쾌감을 주지 않을 정도의 감속도</a:t>
            </a:r>
            <a:r>
              <a:rPr lang="en-US" altLang="ko-KR" sz="2000" dirty="0" smtClean="0"/>
              <a:t>(a) 2.0m/sec</a:t>
            </a:r>
            <a:r>
              <a:rPr lang="en-US" altLang="ko-KR" sz="2000" baseline="30000" dirty="0" smtClean="0"/>
              <a:t>2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운전자의 인지 반응시간</a:t>
            </a:r>
            <a:r>
              <a:rPr lang="en-US" altLang="ko-KR" sz="2000" dirty="0" smtClean="0"/>
              <a:t>(t) 2</a:t>
            </a:r>
            <a:r>
              <a:rPr lang="ko-KR" altLang="en-US" sz="2000" dirty="0" smtClean="0"/>
              <a:t>초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속도 조절 시간 </a:t>
            </a:r>
            <a:r>
              <a:rPr lang="en-US" altLang="ko-KR" sz="2000" dirty="0" smtClean="0"/>
              <a:t>1</a:t>
            </a:r>
            <a:r>
              <a:rPr lang="ko-KR" altLang="en-US" sz="2000" dirty="0" smtClean="0"/>
              <a:t>초를 적용한 최소 </a:t>
            </a:r>
            <a:r>
              <a:rPr lang="ko-KR" altLang="en-US" sz="2000" dirty="0" err="1" smtClean="0"/>
              <a:t>시거는</a:t>
            </a:r>
            <a:r>
              <a:rPr lang="ko-KR" altLang="en-US" sz="2000" dirty="0" smtClean="0"/>
              <a:t> 약 </a:t>
            </a:r>
            <a:r>
              <a:rPr lang="en-US" altLang="ko-KR" sz="2000" dirty="0" smtClean="0"/>
              <a:t>47m.</a:t>
            </a:r>
          </a:p>
          <a:p>
            <a:endParaRPr lang="en-US" altLang="ko-KR" sz="2000" dirty="0" smtClean="0"/>
          </a:p>
          <a:p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비 신호 교차로의 최소 </a:t>
            </a:r>
            <a:r>
              <a:rPr lang="ko-KR" altLang="en-US" sz="2000" dirty="0" err="1" smtClean="0"/>
              <a:t>시거</a:t>
            </a: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2000" dirty="0" smtClean="0"/>
              <a:t>교차로 내에 </a:t>
            </a:r>
            <a:r>
              <a:rPr lang="ko-KR" altLang="en-US" sz="2000" dirty="0" err="1" smtClean="0"/>
              <a:t>시거</a:t>
            </a:r>
            <a:r>
              <a:rPr lang="ko-KR" altLang="en-US" sz="2000" dirty="0" smtClean="0"/>
              <a:t> 장애물이 없어 </a:t>
            </a:r>
            <a:r>
              <a:rPr lang="ko-KR" altLang="en-US" sz="2000" dirty="0" err="1" smtClean="0"/>
              <a:t>시거</a:t>
            </a:r>
            <a:r>
              <a:rPr lang="ko-KR" altLang="en-US" sz="2000" dirty="0" smtClean="0"/>
              <a:t> 확보됨</a:t>
            </a:r>
            <a:r>
              <a:rPr lang="en-US" altLang="ko-KR" sz="20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endParaRPr lang="en-US" altLang="ko-KR" sz="2000" dirty="0" smtClean="0"/>
          </a:p>
          <a:p>
            <a:pPr>
              <a:buFont typeface="Wingdings" pitchFamily="2" charset="2"/>
              <a:buChar char="Ø"/>
            </a:pPr>
            <a:endParaRPr lang="en-US" altLang="ko-KR" dirty="0" smtClean="0"/>
          </a:p>
          <a:p>
            <a:pPr>
              <a:buFont typeface="Wingdings" pitchFamily="2" charset="2"/>
              <a:buChar char="Ø"/>
            </a:pPr>
            <a:endParaRPr lang="en-US" altLang="ko-KR" dirty="0" smtClean="0"/>
          </a:p>
          <a:p>
            <a:pPr>
              <a:buFont typeface="Wingdings" pitchFamily="2" charset="2"/>
              <a:buChar char="Ø"/>
            </a:pPr>
            <a:endParaRPr lang="en-US" altLang="ko-KR" dirty="0" smtClean="0"/>
          </a:p>
          <a:p>
            <a:pPr>
              <a:buFont typeface="Wingdings" pitchFamily="2" charset="2"/>
              <a:buChar char="Ø"/>
            </a:pPr>
            <a:endParaRPr lang="en-US" altLang="ko-KR" dirty="0" smtClean="0"/>
          </a:p>
          <a:p>
            <a:pPr>
              <a:buFont typeface="Wingdings" pitchFamily="2" charset="2"/>
              <a:buChar char="Ø"/>
            </a:pPr>
            <a:endParaRPr lang="en-US" altLang="ko-KR" dirty="0" smtClean="0"/>
          </a:p>
          <a:p>
            <a:pPr>
              <a:buFont typeface="Wingdings" pitchFamily="2" charset="2"/>
              <a:buChar char="Ø"/>
            </a:pPr>
            <a:endParaRPr lang="en-US" altLang="ko-KR" dirty="0" smtClean="0"/>
          </a:p>
          <a:p>
            <a:pPr>
              <a:buFont typeface="Wingdings" pitchFamily="2" charset="2"/>
              <a:buChar char="Ø"/>
            </a:pPr>
            <a:endParaRPr lang="en-US" altLang="ko-KR" dirty="0" smtClean="0"/>
          </a:p>
          <a:p>
            <a:endParaRPr lang="en-US" altLang="ko-KR" dirty="0" smtClean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755576" y="4437112"/>
          <a:ext cx="756084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140"/>
                <a:gridCol w="1260140"/>
                <a:gridCol w="1260140"/>
                <a:gridCol w="1260140"/>
                <a:gridCol w="1260140"/>
                <a:gridCol w="1260140"/>
              </a:tblGrid>
              <a:tr h="49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설계 속도</a:t>
                      </a:r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dirty="0" smtClean="0"/>
                        <a:t>(km/h)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60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최소 </a:t>
                      </a:r>
                      <a:r>
                        <a:rPr lang="ko-KR" altLang="en-US" dirty="0" err="1" smtClean="0"/>
                        <a:t>시거</a:t>
                      </a:r>
                      <a:r>
                        <a:rPr lang="en-US" altLang="ko-KR" dirty="0" smtClean="0"/>
                        <a:t>(m)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60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85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115</a:t>
                      </a:r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액자 7"/>
          <p:cNvSpPr/>
          <p:nvPr/>
        </p:nvSpPr>
        <p:spPr>
          <a:xfrm>
            <a:off x="3288556" y="4437112"/>
            <a:ext cx="1224136" cy="1296144"/>
          </a:xfrm>
          <a:prstGeom prst="frame">
            <a:avLst>
              <a:gd name="adj1" fmla="val 4922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MYHOME\바탕 화면\도로\시거계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140968"/>
            <a:ext cx="5904656" cy="797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사용자 지정 10">
      <a:dk1>
        <a:srgbClr val="2F7AE6"/>
      </a:dk1>
      <a:lt1>
        <a:srgbClr val="CDF6FF"/>
      </a:lt1>
      <a:dk2>
        <a:srgbClr val="005466"/>
      </a:dk2>
      <a:lt2>
        <a:srgbClr val="D9F3F4"/>
      </a:lt2>
      <a:accent1>
        <a:srgbClr val="3F949A"/>
      </a:accent1>
      <a:accent2>
        <a:srgbClr val="4764B0"/>
      </a:accent2>
      <a:accent3>
        <a:srgbClr val="4FADD1"/>
      </a:accent3>
      <a:accent4>
        <a:srgbClr val="85B692"/>
      </a:accent4>
      <a:accent5>
        <a:srgbClr val="000000"/>
      </a:accent5>
      <a:accent6>
        <a:srgbClr val="819BAB"/>
      </a:accent6>
      <a:hlink>
        <a:srgbClr val="7C0808"/>
      </a:hlink>
      <a:folHlink>
        <a:srgbClr val="0D356F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TS101790491</Template>
  <TotalTime>384</TotalTime>
  <Words>395</Words>
  <Application>Microsoft Office PowerPoint</Application>
  <PresentationFormat>화면 슬라이드 쇼(4:3)</PresentationFormat>
  <Paragraphs>124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Mylar</vt:lpstr>
      <vt:lpstr>도로기하구조설계</vt:lpstr>
      <vt:lpstr>- 목 차 -</vt:lpstr>
      <vt:lpstr>현 교차로 문제점</vt:lpstr>
      <vt:lpstr>현 교차로 문제점</vt:lpstr>
      <vt:lpstr>현 교차로 문제점</vt:lpstr>
      <vt:lpstr> 현 교차로 설계도면</vt:lpstr>
      <vt:lpstr>평면교차 설계 시 고려요소 </vt:lpstr>
      <vt:lpstr>고려하지 않은 사항</vt:lpstr>
      <vt:lpstr> 교차로의 시거</vt:lpstr>
      <vt:lpstr> 회전 반경</vt:lpstr>
      <vt:lpstr> 도류화</vt:lpstr>
      <vt:lpstr> 보행자 시설</vt:lpstr>
      <vt:lpstr> 설계 교차로의 상충</vt:lpstr>
      <vt:lpstr> 평면 교차로 설계 결과</vt:lpstr>
      <vt:lpstr> 평면 교차로 설계 결과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도로기하구조설계</dc:title>
  <dc:creator>cq40</dc:creator>
  <cp:lastModifiedBy>Windows XP</cp:lastModifiedBy>
  <cp:revision>42</cp:revision>
  <dcterms:created xsi:type="dcterms:W3CDTF">2010-12-07T05:25:48Z</dcterms:created>
  <dcterms:modified xsi:type="dcterms:W3CDTF">2010-12-07T23:53:10Z</dcterms:modified>
</cp:coreProperties>
</file>